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2" r:id="rId2"/>
    <p:sldId id="265" r:id="rId3"/>
    <p:sldId id="266" r:id="rId4"/>
    <p:sldId id="269" r:id="rId5"/>
    <p:sldId id="268" r:id="rId6"/>
    <p:sldId id="270" r:id="rId7"/>
    <p:sldId id="271" r:id="rId8"/>
    <p:sldId id="272" r:id="rId9"/>
    <p:sldId id="273" r:id="rId10"/>
    <p:sldId id="261" r:id="rId11"/>
    <p:sldId id="260" r:id="rId12"/>
    <p:sldId id="263" r:id="rId13"/>
    <p:sldId id="264" r:id="rId14"/>
    <p:sldId id="257" r:id="rId15"/>
    <p:sldId id="258" r:id="rId16"/>
    <p:sldId id="259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843" autoAdjust="0"/>
    <p:restoredTop sz="94660"/>
  </p:normalViewPr>
  <p:slideViewPr>
    <p:cSldViewPr snapToGrid="0">
      <p:cViewPr varScale="1">
        <p:scale>
          <a:sx n="93" d="100"/>
          <a:sy n="93" d="100"/>
        </p:scale>
        <p:origin x="21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8/19/18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8/19/18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8/19/18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8/19/18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8/19/18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8/19/18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8/19/18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8/19/18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8/19/18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8/19/18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8/19/18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8/19/18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8/19/18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8/19/18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8/19/18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8/19/18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8/19/18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8/19/18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5439-0CCA-3A41-92EC-DB58498B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8300" dirty="0">
                <a:solidFill>
                  <a:schemeClr val="tx1"/>
                </a:solidFill>
              </a:rPr>
              <a:t>Billboard hits, </a:t>
            </a:r>
            <a:br>
              <a:rPr lang="en-US" dirty="0"/>
            </a:br>
            <a:r>
              <a:rPr lang="en-US" dirty="0"/>
              <a:t>a look behind the numbers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C77445-ED5A-7246-A66E-8C298C3B937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0" y="2336224"/>
            <a:ext cx="10394950" cy="276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25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B04C-E69D-439E-A1E1-A4B6FB688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432" y="607219"/>
            <a:ext cx="4000499" cy="142875"/>
          </a:xfrm>
        </p:spPr>
        <p:txBody>
          <a:bodyPr>
            <a:normAutofit fontScale="90000"/>
          </a:bodyPr>
          <a:lstStyle/>
          <a:p>
            <a:r>
              <a:rPr lang="en-US" dirty="0"/>
              <a:t>Flowchart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7260DB1-BC27-4DD8-8046-66E34765C738}"/>
              </a:ext>
            </a:extLst>
          </p:cNvPr>
          <p:cNvSpPr/>
          <p:nvPr/>
        </p:nvSpPr>
        <p:spPr>
          <a:xfrm>
            <a:off x="4179094" y="1321594"/>
            <a:ext cx="2521744" cy="5857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 Expectations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3836EE-0F41-4181-9D11-6ADB7184BEA7}"/>
              </a:ext>
            </a:extLst>
          </p:cNvPr>
          <p:cNvSpPr/>
          <p:nvPr/>
        </p:nvSpPr>
        <p:spPr>
          <a:xfrm>
            <a:off x="4179094" y="2066926"/>
            <a:ext cx="2521744" cy="5857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Brainstorming – Finalized Project Details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0A4A49-333F-465E-B6DA-8F5B9A8F569A}"/>
              </a:ext>
            </a:extLst>
          </p:cNvPr>
          <p:cNvSpPr/>
          <p:nvPr/>
        </p:nvSpPr>
        <p:spPr>
          <a:xfrm>
            <a:off x="4189809" y="2812258"/>
            <a:ext cx="2521744" cy="5857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 Structure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080557-B6B8-4AE2-951B-D491D79CF0E1}"/>
              </a:ext>
            </a:extLst>
          </p:cNvPr>
          <p:cNvSpPr/>
          <p:nvPr/>
        </p:nvSpPr>
        <p:spPr>
          <a:xfrm>
            <a:off x="1977628" y="3619501"/>
            <a:ext cx="2521744" cy="5857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E2700D-AA60-4ACF-B321-3ED7C4F4E79D}"/>
              </a:ext>
            </a:extLst>
          </p:cNvPr>
          <p:cNvSpPr/>
          <p:nvPr/>
        </p:nvSpPr>
        <p:spPr>
          <a:xfrm>
            <a:off x="4751785" y="3605215"/>
            <a:ext cx="2521744" cy="8310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 err="1"/>
              <a:t>Numpy</a:t>
            </a:r>
            <a:endParaRPr lang="en-US" dirty="0"/>
          </a:p>
          <a:p>
            <a:pPr algn="ctr"/>
            <a:r>
              <a:rPr lang="en-US" dirty="0"/>
              <a:t>Matplotlib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0FCA4D-48FB-478E-B26F-3AAB134F0E5C}"/>
              </a:ext>
            </a:extLst>
          </p:cNvPr>
          <p:cNvSpPr/>
          <p:nvPr/>
        </p:nvSpPr>
        <p:spPr>
          <a:xfrm>
            <a:off x="7692628" y="3605215"/>
            <a:ext cx="2521744" cy="8310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Powe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91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3170-116D-4D16-816B-82251D1A3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Wave 2">
            <a:extLst>
              <a:ext uri="{FF2B5EF4-FFF2-40B4-BE49-F238E27FC236}">
                <a16:creationId xmlns:a16="http://schemas.microsoft.com/office/drawing/2014/main" id="{00D93578-7CBE-41B0-B086-000969D56AFC}"/>
              </a:ext>
            </a:extLst>
          </p:cNvPr>
          <p:cNvSpPr/>
          <p:nvPr/>
        </p:nvSpPr>
        <p:spPr>
          <a:xfrm rot="20261400">
            <a:off x="3186113" y="1664494"/>
            <a:ext cx="1042987" cy="750094"/>
          </a:xfrm>
          <a:prstGeom prst="wav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nunique</a:t>
            </a:r>
            <a:endParaRPr lang="en-US" dirty="0"/>
          </a:p>
        </p:txBody>
      </p:sp>
      <p:sp>
        <p:nvSpPr>
          <p:cNvPr id="4" name="Wave 3">
            <a:extLst>
              <a:ext uri="{FF2B5EF4-FFF2-40B4-BE49-F238E27FC236}">
                <a16:creationId xmlns:a16="http://schemas.microsoft.com/office/drawing/2014/main" id="{2763162F-FC07-4B37-BB22-B54CC563A44C}"/>
              </a:ext>
            </a:extLst>
          </p:cNvPr>
          <p:cNvSpPr/>
          <p:nvPr/>
        </p:nvSpPr>
        <p:spPr>
          <a:xfrm rot="20261400">
            <a:off x="1811224" y="3115352"/>
            <a:ext cx="1498677" cy="584260"/>
          </a:xfrm>
          <a:prstGeom prst="wav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Value_counts</a:t>
            </a:r>
            <a:endParaRPr lang="en-US" dirty="0"/>
          </a:p>
        </p:txBody>
      </p:sp>
      <p:sp>
        <p:nvSpPr>
          <p:cNvPr id="5" name="Wave 4">
            <a:extLst>
              <a:ext uri="{FF2B5EF4-FFF2-40B4-BE49-F238E27FC236}">
                <a16:creationId xmlns:a16="http://schemas.microsoft.com/office/drawing/2014/main" id="{FA18E786-BB2D-43C4-93D0-B7096B8C9E9C}"/>
              </a:ext>
            </a:extLst>
          </p:cNvPr>
          <p:cNvSpPr/>
          <p:nvPr/>
        </p:nvSpPr>
        <p:spPr>
          <a:xfrm rot="20261400">
            <a:off x="4324350" y="2581276"/>
            <a:ext cx="1042987" cy="750094"/>
          </a:xfrm>
          <a:prstGeom prst="wav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nunique</a:t>
            </a:r>
            <a:endParaRPr lang="en-US" dirty="0"/>
          </a:p>
        </p:txBody>
      </p:sp>
      <p:sp>
        <p:nvSpPr>
          <p:cNvPr id="6" name="Wave 5">
            <a:extLst>
              <a:ext uri="{FF2B5EF4-FFF2-40B4-BE49-F238E27FC236}">
                <a16:creationId xmlns:a16="http://schemas.microsoft.com/office/drawing/2014/main" id="{974B6166-E4DD-46E6-AACB-A63EF8F251CD}"/>
              </a:ext>
            </a:extLst>
          </p:cNvPr>
          <p:cNvSpPr/>
          <p:nvPr/>
        </p:nvSpPr>
        <p:spPr>
          <a:xfrm rot="20261400">
            <a:off x="2385105" y="4224802"/>
            <a:ext cx="1498677" cy="584260"/>
          </a:xfrm>
          <a:prstGeom prst="wav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dtypes</a:t>
            </a:r>
            <a:endParaRPr lang="en-US" dirty="0"/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FECF8BD7-5483-4409-B299-59524BBFD6AF}"/>
              </a:ext>
            </a:extLst>
          </p:cNvPr>
          <p:cNvSpPr/>
          <p:nvPr/>
        </p:nvSpPr>
        <p:spPr>
          <a:xfrm rot="20261400">
            <a:off x="6459423" y="1364270"/>
            <a:ext cx="1498677" cy="584260"/>
          </a:xfrm>
          <a:prstGeom prst="wav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to_numeric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40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54DC-2A80-448A-912E-5ABE5CB1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Male or female?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FF2A08-DCC0-F64A-AFA9-0B0D0929C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116" y="87086"/>
            <a:ext cx="3858398" cy="3858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9B4C33-3941-4CB0-BF4A-6EC726CA5DCA}"/>
              </a:ext>
            </a:extLst>
          </p:cNvPr>
          <p:cNvSpPr txBox="1"/>
          <p:nvPr/>
        </p:nvSpPr>
        <p:spPr>
          <a:xfrm>
            <a:off x="685801" y="1536164"/>
            <a:ext cx="5322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Hypothesis # 2:</a:t>
            </a:r>
          </a:p>
          <a:p>
            <a:pPr algn="ctr"/>
            <a:endParaRPr lang="en-US" sz="2400" dirty="0"/>
          </a:p>
          <a:p>
            <a:pPr algn="just"/>
            <a:r>
              <a:rPr lang="en-US" sz="2400" dirty="0"/>
              <a:t>Among the song titles within top 10 hit song titles, the majority of them are about women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2CF3E-947D-7F48-8221-B48C91C4ED4B}"/>
              </a:ext>
            </a:extLst>
          </p:cNvPr>
          <p:cNvSpPr txBox="1"/>
          <p:nvPr/>
        </p:nvSpPr>
        <p:spPr>
          <a:xfrm>
            <a:off x="424542" y="3698518"/>
            <a:ext cx="3189515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/>
              <a:t>Female:</a:t>
            </a:r>
          </a:p>
          <a:p>
            <a:r>
              <a:rPr lang="en-US" i="1" dirty="0">
                <a:latin typeface="Abadi MT Condensed Light" panose="020B0306030101010103" pitchFamily="34" charset="77"/>
              </a:rPr>
              <a:t>She, Queen, Woman,  Women, Gal, Girl, Girls, </a:t>
            </a:r>
            <a:r>
              <a:rPr lang="en-US" i="1" dirty="0" err="1">
                <a:latin typeface="Abadi MT Condensed Light" panose="020B0306030101010103" pitchFamily="34" charset="77"/>
              </a:rPr>
              <a:t>Gurls</a:t>
            </a:r>
            <a:r>
              <a:rPr lang="en-US" i="1" dirty="0">
                <a:latin typeface="Abadi MT Condensed Light" panose="020B0306030101010103" pitchFamily="34" charset="77"/>
              </a:rPr>
              <a:t>, Chick, Lady, Ladies, Sister, Wife, Daughter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CDBBF-493C-C04A-8773-F34FEB5B3ADB}"/>
              </a:ext>
            </a:extLst>
          </p:cNvPr>
          <p:cNvSpPr txBox="1"/>
          <p:nvPr/>
        </p:nvSpPr>
        <p:spPr>
          <a:xfrm>
            <a:off x="3825096" y="3698518"/>
            <a:ext cx="2962565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/>
              <a:t>Male:</a:t>
            </a:r>
          </a:p>
          <a:p>
            <a:r>
              <a:rPr lang="en-US" i="1" dirty="0">
                <a:latin typeface="Abadi MT Condensed Light" panose="020B0306030101010103" pitchFamily="34" charset="77"/>
                <a:cs typeface="ITF Devanagari Book" panose="02000000000000000000" pitchFamily="2" charset="0"/>
              </a:rPr>
              <a:t>He, His, Man, Men, Boy, Boys, Guy, Gentlemen, Gentleman, King, Brother, Father, Son</a:t>
            </a:r>
          </a:p>
        </p:txBody>
      </p:sp>
    </p:spTree>
    <p:extLst>
      <p:ext uri="{BB962C8B-B14F-4D97-AF65-F5344CB8AC3E}">
        <p14:creationId xmlns:p14="http://schemas.microsoft.com/office/powerpoint/2010/main" val="3023287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6767-F2A6-2041-B4FC-B574FB33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82" y="139309"/>
            <a:ext cx="10451938" cy="126135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Winner = Females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DA4D24-A8AA-1C4E-AE38-1CA68E0AFB1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94482" y="1400662"/>
            <a:ext cx="7067501" cy="4711667"/>
          </a:xfrm>
          <a:effectLst>
            <a:glow rad="228600">
              <a:schemeClr val="accent1">
                <a:alpha val="40000"/>
              </a:schemeClr>
            </a:glow>
            <a:outerShdw blurRad="50800" dist="50800" dir="5400000" sx="17000" sy="17000" algn="ctr" rotWithShape="0">
              <a:srgbClr val="000000">
                <a:alpha val="59000"/>
              </a:srgbClr>
            </a:outerShdw>
            <a:reflection stA="0" endPos="65000" dist="50800" dir="5400000" sy="-100000" algn="bl" rotWithShape="0"/>
            <a:softEdge rad="381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615543-F34C-C542-BCC0-5C45C8820779}"/>
              </a:ext>
            </a:extLst>
          </p:cNvPr>
          <p:cNvSpPr txBox="1"/>
          <p:nvPr/>
        </p:nvSpPr>
        <p:spPr>
          <a:xfrm>
            <a:off x="5278056" y="103133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close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790BED-7938-9B46-9660-9F885D890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186127"/>
              </p:ext>
            </p:extLst>
          </p:nvPr>
        </p:nvGraphicFramePr>
        <p:xfrm>
          <a:off x="7885621" y="1400662"/>
          <a:ext cx="3789307" cy="4167382"/>
        </p:xfrm>
        <a:graphic>
          <a:graphicData uri="http://schemas.openxmlformats.org/drawingml/2006/table">
            <a:tbl>
              <a:tblPr/>
              <a:tblGrid>
                <a:gridCol w="1210473">
                  <a:extLst>
                    <a:ext uri="{9D8B030D-6E8A-4147-A177-3AD203B41FA5}">
                      <a16:colId xmlns:a16="http://schemas.microsoft.com/office/drawing/2014/main" val="1537880309"/>
                    </a:ext>
                  </a:extLst>
                </a:gridCol>
                <a:gridCol w="1140300">
                  <a:extLst>
                    <a:ext uri="{9D8B030D-6E8A-4147-A177-3AD203B41FA5}">
                      <a16:colId xmlns:a16="http://schemas.microsoft.com/office/drawing/2014/main" val="1711060605"/>
                    </a:ext>
                  </a:extLst>
                </a:gridCol>
                <a:gridCol w="1438534">
                  <a:extLst>
                    <a:ext uri="{9D8B030D-6E8A-4147-A177-3AD203B41FA5}">
                      <a16:colId xmlns:a16="http://schemas.microsoft.com/office/drawing/2014/main" val="2765372343"/>
                    </a:ext>
                  </a:extLst>
                </a:gridCol>
              </a:tblGrid>
              <a:tr h="968014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Song Titles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807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E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7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D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Total Number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12700" cap="flat" cmpd="sng" algn="ctr">
                      <a:solidFill>
                        <a:srgbClr val="C0E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E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D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Percent of Songs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12700" cap="flat" cmpd="sng" algn="ctr">
                      <a:solidFill>
                        <a:srgbClr val="804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4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4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474491"/>
                  </a:ext>
                </a:extLst>
              </a:tr>
              <a:tr h="968014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All Songs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6FD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580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100.00%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20757"/>
                  </a:ext>
                </a:extLst>
              </a:tr>
              <a:tr h="968014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Male Songs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7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2.41%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910388"/>
                  </a:ext>
                </a:extLst>
              </a:tr>
              <a:tr h="1263340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Female Songs</a:t>
                      </a:r>
                      <a:endParaRPr lang="en-US" sz="1500" dirty="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44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3.28%</a:t>
                      </a:r>
                      <a:endParaRPr lang="en-US" sz="1500" dirty="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970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879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54DC-2A80-448A-912E-5ABE5CB1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Solo Artist or Group ? Winner 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47225-4E96-4EB0-A305-93DCCB544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518" y="1727760"/>
            <a:ext cx="2657671" cy="3758639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72B95C-3312-4AEB-8B0F-F511264FC9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43126" y="3776756"/>
            <a:ext cx="1890800" cy="16384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SOLO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B4C33-3941-4CB0-BF4A-6EC726CA5DCA}"/>
              </a:ext>
            </a:extLst>
          </p:cNvPr>
          <p:cNvSpPr txBox="1"/>
          <p:nvPr/>
        </p:nvSpPr>
        <p:spPr>
          <a:xfrm>
            <a:off x="685801" y="1837764"/>
            <a:ext cx="5322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Hypothesis # 3:</a:t>
            </a:r>
          </a:p>
          <a:p>
            <a:pPr algn="ctr"/>
            <a:endParaRPr lang="en-US" sz="2400" dirty="0"/>
          </a:p>
          <a:p>
            <a:pPr algn="just"/>
            <a:r>
              <a:rPr lang="en-US" sz="2400" dirty="0"/>
              <a:t>The likelihood of solo artists making a top 10 hit is greater than the likelihood of groups making a top 10 hit.</a:t>
            </a:r>
          </a:p>
        </p:txBody>
      </p:sp>
    </p:spTree>
    <p:extLst>
      <p:ext uri="{BB962C8B-B14F-4D97-AF65-F5344CB8AC3E}">
        <p14:creationId xmlns:p14="http://schemas.microsoft.com/office/powerpoint/2010/main" val="3645554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16A8-F8D2-494F-B200-40CFD754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Lets talk about numbers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B8E76F-99BD-4DE6-A281-B19EDE889AC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47381276"/>
              </p:ext>
            </p:extLst>
          </p:nvPr>
        </p:nvGraphicFramePr>
        <p:xfrm>
          <a:off x="8518431" y="4439191"/>
          <a:ext cx="293528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429">
                  <a:extLst>
                    <a:ext uri="{9D8B030D-6E8A-4147-A177-3AD203B41FA5}">
                      <a16:colId xmlns:a16="http://schemas.microsoft.com/office/drawing/2014/main" val="2085431721"/>
                    </a:ext>
                  </a:extLst>
                </a:gridCol>
                <a:gridCol w="978429">
                  <a:extLst>
                    <a:ext uri="{9D8B030D-6E8A-4147-A177-3AD203B41FA5}">
                      <a16:colId xmlns:a16="http://schemas.microsoft.com/office/drawing/2014/main" val="2673640581"/>
                    </a:ext>
                  </a:extLst>
                </a:gridCol>
                <a:gridCol w="978429">
                  <a:extLst>
                    <a:ext uri="{9D8B030D-6E8A-4147-A177-3AD203B41FA5}">
                      <a16:colId xmlns:a16="http://schemas.microsoft.com/office/drawing/2014/main" val="2416536357"/>
                    </a:ext>
                  </a:extLst>
                </a:gridCol>
              </a:tblGrid>
              <a:tr h="2477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65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97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13860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2CBD1CC-F08E-459D-AD64-FC5F225B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730" y="1751679"/>
            <a:ext cx="5809129" cy="379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8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CC5F-49E4-4EEC-948C-C025366A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9305"/>
            <a:ext cx="10396882" cy="1151965"/>
          </a:xfrm>
        </p:spPr>
        <p:txBody>
          <a:bodyPr/>
          <a:lstStyle/>
          <a:p>
            <a:r>
              <a:rPr lang="en-US" dirty="0"/>
              <a:t>year wise winner (1960’s – 2018)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04F33-6C21-4A39-8661-4AEE3A0DB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901615"/>
            <a:ext cx="2918011" cy="4683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2C5ED2-9578-034E-9CBE-24794ED24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526" y="1145629"/>
            <a:ext cx="7205186" cy="443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64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91ED1-B524-BA4D-B28E-71C1170F1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ABD0B-5AEB-8242-B2FA-249381FEB6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273" y="1497309"/>
            <a:ext cx="10394707" cy="3311189"/>
          </a:xfrm>
        </p:spPr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iN</a:t>
            </a:r>
            <a:r>
              <a:rPr lang="en-US" dirty="0"/>
              <a:t> ANALYZING GENDER TRENDS IN SONG TITLES, IT WAS OBSERVED THAT FEMALE WORDS APPEARED IN 3.28% OF SONG TITLES AND MALES 2.41% OF SONG TITLES</a:t>
            </a:r>
          </a:p>
          <a:p>
            <a:endParaRPr lang="en-US" dirty="0"/>
          </a:p>
          <a:p>
            <a:r>
              <a:rPr lang="en-US" dirty="0"/>
              <a:t>-Analyzing the overall trends of hits(Solo v/s Group), it was observed that the solo artist are having higher hits than the group.</a:t>
            </a:r>
          </a:p>
          <a:p>
            <a:pPr lvl="1"/>
            <a:r>
              <a:rPr lang="en-US" dirty="0"/>
              <a:t>- Year’s for Solo songs were 1972 and 2008, all the hits were from Solo Artist.</a:t>
            </a:r>
          </a:p>
          <a:p>
            <a:pPr lvl="1"/>
            <a:r>
              <a:rPr lang="en-US" dirty="0"/>
              <a:t>- Group Songs had maximum of 8 hits(out of 10) in 1960’s(1965, 1966, 1967 and 1969).</a:t>
            </a:r>
          </a:p>
        </p:txBody>
      </p:sp>
    </p:spTree>
    <p:extLst>
      <p:ext uri="{BB962C8B-B14F-4D97-AF65-F5344CB8AC3E}">
        <p14:creationId xmlns:p14="http://schemas.microsoft.com/office/powerpoint/2010/main" val="1762555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69C1B-81DF-ED4C-A69F-07ADF00E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Music through the years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01606-AE95-E243-870D-736614AA8F86}"/>
              </a:ext>
            </a:extLst>
          </p:cNvPr>
          <p:cNvSpPr txBox="1"/>
          <p:nvPr/>
        </p:nvSpPr>
        <p:spPr>
          <a:xfrm>
            <a:off x="5116799" y="1875008"/>
            <a:ext cx="2465614" cy="303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1970’s:</a:t>
            </a:r>
            <a:endParaRPr lang="en-US" sz="4000" dirty="0"/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JACKSON 5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FOUR SEASONS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BEE GEES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01256-784B-9E44-B8A0-1714670244D6}"/>
              </a:ext>
            </a:extLst>
          </p:cNvPr>
          <p:cNvSpPr txBox="1"/>
          <p:nvPr/>
        </p:nvSpPr>
        <p:spPr>
          <a:xfrm>
            <a:off x="8415937" y="1875008"/>
            <a:ext cx="2818119" cy="303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1980’s: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Michael Jackson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Whitney Houston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Madonna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E430D-63EA-5846-BB48-46E4E4F9CBC5}"/>
              </a:ext>
            </a:extLst>
          </p:cNvPr>
          <p:cNvSpPr txBox="1"/>
          <p:nvPr/>
        </p:nvSpPr>
        <p:spPr>
          <a:xfrm>
            <a:off x="1355271" y="1888559"/>
            <a:ext cx="1821974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1960’s: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Elvis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Beatles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TEMPATIONS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67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69C1B-81DF-ED4C-A69F-07ADF00E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Music through the years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01606-AE95-E243-870D-736614AA8F86}"/>
              </a:ext>
            </a:extLst>
          </p:cNvPr>
          <p:cNvSpPr txBox="1"/>
          <p:nvPr/>
        </p:nvSpPr>
        <p:spPr>
          <a:xfrm>
            <a:off x="5116799" y="1875008"/>
            <a:ext cx="2465614" cy="303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2000’s:</a:t>
            </a:r>
            <a:endParaRPr lang="en-US" sz="4000" dirty="0"/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BEYONCE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USHER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KELLY CLARKSON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01256-784B-9E44-B8A0-1714670244D6}"/>
              </a:ext>
            </a:extLst>
          </p:cNvPr>
          <p:cNvSpPr txBox="1"/>
          <p:nvPr/>
        </p:nvSpPr>
        <p:spPr>
          <a:xfrm>
            <a:off x="8415937" y="1875008"/>
            <a:ext cx="2818119" cy="303134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2010’s: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MAROON 5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THE CHAINSMOKERS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JUSTIN BIEBER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E430D-63EA-5846-BB48-46E4E4F9CBC5}"/>
              </a:ext>
            </a:extLst>
          </p:cNvPr>
          <p:cNvSpPr txBox="1"/>
          <p:nvPr/>
        </p:nvSpPr>
        <p:spPr>
          <a:xfrm>
            <a:off x="1355271" y="1888559"/>
            <a:ext cx="1888017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1990’s: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Ace of Base</a:t>
            </a:r>
          </a:p>
          <a:p>
            <a:pPr>
              <a:lnSpc>
                <a:spcPct val="150000"/>
              </a:lnSpc>
            </a:pPr>
            <a:r>
              <a:rPr lang="en-US" sz="3000" cap="all" dirty="0" err="1">
                <a:latin typeface="Abadi MT Condensed Light" panose="020B0306030101010103" pitchFamily="34" charset="77"/>
                <a:cs typeface="Al Bayan Plain" pitchFamily="2" charset="-78"/>
              </a:rPr>
              <a:t>Boyz</a:t>
            </a: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 II Men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TLC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34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7DA2-99B3-A545-9EE9-9258340A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Generation vs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CDD66D-1D75-434E-90FA-9522EEFB80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77586" y="1837764"/>
            <a:ext cx="4833257" cy="4630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A0013F-50A9-D84F-A80C-61692B16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329" y="1837763"/>
            <a:ext cx="5668223" cy="45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08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5D0E-E233-B54B-9149-9C7C4C52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makes them different?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16E98A-55A7-7346-9970-703A109FB7C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145499" y="1837765"/>
            <a:ext cx="5380774" cy="3639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B25EA2-7A80-A741-BBEB-6FC22DCB1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9" y="2474578"/>
            <a:ext cx="4918229" cy="1934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7CBC2-C21B-F141-9BF6-B56C09F5FF62}"/>
              </a:ext>
            </a:extLst>
          </p:cNvPr>
          <p:cNvSpPr txBox="1"/>
          <p:nvPr/>
        </p:nvSpPr>
        <p:spPr>
          <a:xfrm>
            <a:off x="5277458" y="3510643"/>
            <a:ext cx="7804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 Vs</a:t>
            </a:r>
            <a:r>
              <a:rPr lang="en-US" sz="2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21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7116-2F0C-B94D-8FB6-69850A91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Original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FDDB8-4EE6-564E-896D-55C8E1B973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837765"/>
            <a:ext cx="10394707" cy="3311189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Do lyrics of current billboard hits have less unique words compared to previous years and decades?</a:t>
            </a:r>
          </a:p>
        </p:txBody>
      </p:sp>
    </p:spTree>
    <p:extLst>
      <p:ext uri="{BB962C8B-B14F-4D97-AF65-F5344CB8AC3E}">
        <p14:creationId xmlns:p14="http://schemas.microsoft.com/office/powerpoint/2010/main" val="604390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6A03-A63D-9B41-AE76-E6033F4E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A485F-3ECC-E64A-B752-2AE66F10FC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500" dirty="0"/>
              <a:t>Search for database of billboard hits per year</a:t>
            </a:r>
          </a:p>
          <a:p>
            <a:pPr lvl="1"/>
            <a:r>
              <a:rPr lang="en-US" sz="2500" dirty="0"/>
              <a:t>Ultimately created csv of billboard hits per year</a:t>
            </a:r>
          </a:p>
          <a:p>
            <a:r>
              <a:rPr lang="en-US" sz="2500" dirty="0"/>
              <a:t>Attempted to obtain lyrics from </a:t>
            </a:r>
            <a:r>
              <a:rPr lang="en-US" sz="2500" dirty="0" err="1"/>
              <a:t>api</a:t>
            </a:r>
            <a:r>
              <a:rPr lang="en-US" sz="2500" dirty="0"/>
              <a:t> seeds but difficulties with getting enough information through API</a:t>
            </a:r>
          </a:p>
          <a:p>
            <a:r>
              <a:rPr lang="en-US" sz="2500" dirty="0"/>
              <a:t>Pivot required with questions about billboard top 10 hits csv created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94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13C6-D648-B041-BE7C-D784A2C78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037CB-370A-C040-B0DB-D1636DEABD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1638853"/>
            <a:ext cx="10394707" cy="3311189"/>
          </a:xfrm>
        </p:spPr>
        <p:txBody>
          <a:bodyPr/>
          <a:lstStyle/>
          <a:p>
            <a:r>
              <a:rPr lang="en-US" dirty="0"/>
              <a:t>1) What is the Percentage of artists that are one-hit-wonders vs those that have repeat hits</a:t>
            </a:r>
          </a:p>
          <a:p>
            <a:r>
              <a:rPr lang="en-US" dirty="0"/>
              <a:t>2) what is the Gender popularity in top 10 hit song titles</a:t>
            </a:r>
          </a:p>
          <a:p>
            <a:endParaRPr lang="en-US" dirty="0"/>
          </a:p>
          <a:p>
            <a:r>
              <a:rPr lang="en-US" dirty="0"/>
              <a:t>3) what is the Likelihood of solo artists vs groups/bands making a top 10 hit (</a:t>
            </a:r>
            <a:r>
              <a:rPr lang="en-US" dirty="0" err="1"/>
              <a:t>avg</a:t>
            </a:r>
            <a:r>
              <a:rPr lang="en-US" dirty="0"/>
              <a:t> / year)</a:t>
            </a:r>
          </a:p>
        </p:txBody>
      </p:sp>
    </p:spTree>
    <p:extLst>
      <p:ext uri="{BB962C8B-B14F-4D97-AF65-F5344CB8AC3E}">
        <p14:creationId xmlns:p14="http://schemas.microsoft.com/office/powerpoint/2010/main" val="1610524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842E-9717-164B-A888-A5CFFB66C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Three hypotheses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E8-31F1-824C-9149-39FB65B124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837765"/>
            <a:ext cx="10394707" cy="3713949"/>
          </a:xfrm>
        </p:spPr>
        <p:txBody>
          <a:bodyPr>
            <a:normAutofit fontScale="32500" lnSpcReduction="20000"/>
          </a:bodyPr>
          <a:lstStyle/>
          <a:p>
            <a:r>
              <a:rPr lang="en-US" sz="4500" dirty="0"/>
              <a:t>Hypothesis 1: Artists/groups have less than a 10% chance of creating more than one Top 10 hit</a:t>
            </a:r>
          </a:p>
          <a:p>
            <a:r>
              <a:rPr lang="en-US" sz="4500" dirty="0"/>
              <a:t>Null Hypothesis 1: Artists/groups have greater than a 10% chance of creating more than one Top 10 hit</a:t>
            </a:r>
          </a:p>
          <a:p>
            <a:endParaRPr lang="en-US" sz="4500" dirty="0"/>
          </a:p>
          <a:p>
            <a:r>
              <a:rPr lang="en-US" sz="4500" dirty="0"/>
              <a:t>Hypothesis 2: Among the most popular song titles within top 10 hit song titles, the majority of them are about women </a:t>
            </a:r>
          </a:p>
          <a:p>
            <a:r>
              <a:rPr lang="en-US" sz="4500" dirty="0"/>
              <a:t>Null Hypothesis 2: Among the most popular song titles within top 10 hit song titles, the majority of them are about men </a:t>
            </a:r>
          </a:p>
          <a:p>
            <a:endParaRPr lang="en-US" sz="4500" dirty="0"/>
          </a:p>
          <a:p>
            <a:r>
              <a:rPr lang="en-US" sz="4500" dirty="0"/>
              <a:t>Hypothesis 3: The likelihood of solo artists making a top 10 hit is greater than the likelihood of of groups making a top 10 hit</a:t>
            </a:r>
          </a:p>
          <a:p>
            <a:r>
              <a:rPr lang="en-US" sz="4500" dirty="0"/>
              <a:t>Null Hypothesis 3: The likelihood of solo artists making a top 10 hit is less than the likelihood of of groups making a top 10 hit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3578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3089</TotalTime>
  <Words>623</Words>
  <Application>Microsoft Macintosh PowerPoint</Application>
  <PresentationFormat>Widescreen</PresentationFormat>
  <Paragraphs>110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Abadi MT Condensed Light</vt:lpstr>
      <vt:lpstr>Al Bayan Plain</vt:lpstr>
      <vt:lpstr>Arial</vt:lpstr>
      <vt:lpstr>Helvetica Neue</vt:lpstr>
      <vt:lpstr>Impact</vt:lpstr>
      <vt:lpstr>ITF Devanagari Book</vt:lpstr>
      <vt:lpstr>Main Event</vt:lpstr>
      <vt:lpstr>Billboard hits,  a look behind the numbers</vt:lpstr>
      <vt:lpstr>Music through the years</vt:lpstr>
      <vt:lpstr>Music through the years</vt:lpstr>
      <vt:lpstr>Generation vs generation</vt:lpstr>
      <vt:lpstr>What makes them different?</vt:lpstr>
      <vt:lpstr>Original question</vt:lpstr>
      <vt:lpstr>Methods</vt:lpstr>
      <vt:lpstr>Three questions</vt:lpstr>
      <vt:lpstr>Three hypotheses </vt:lpstr>
      <vt:lpstr>Flowchart</vt:lpstr>
      <vt:lpstr>python</vt:lpstr>
      <vt:lpstr>Male or female? </vt:lpstr>
      <vt:lpstr>Winner = Females</vt:lpstr>
      <vt:lpstr>Solo Artist or Group ? Winner is</vt:lpstr>
      <vt:lpstr>Lets talk about numbers</vt:lpstr>
      <vt:lpstr>year wise winner (1960’s – 2018)</vt:lpstr>
      <vt:lpstr>Summary of results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Deepti Shandilya</dc:creator>
  <cp:lastModifiedBy>Jason Garner</cp:lastModifiedBy>
  <cp:revision>32</cp:revision>
  <dcterms:created xsi:type="dcterms:W3CDTF">2018-08-16T22:49:37Z</dcterms:created>
  <dcterms:modified xsi:type="dcterms:W3CDTF">2018-08-19T21:10:03Z</dcterms:modified>
</cp:coreProperties>
</file>